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15"/>
  </p:notesMasterIdLst>
  <p:sldIdLst>
    <p:sldId id="257" r:id="rId2"/>
    <p:sldId id="325" r:id="rId3"/>
    <p:sldId id="330" r:id="rId4"/>
    <p:sldId id="324" r:id="rId5"/>
    <p:sldId id="326" r:id="rId6"/>
    <p:sldId id="331" r:id="rId7"/>
    <p:sldId id="327" r:id="rId8"/>
    <p:sldId id="264" r:id="rId9"/>
    <p:sldId id="328" r:id="rId10"/>
    <p:sldId id="332" r:id="rId11"/>
    <p:sldId id="329" r:id="rId12"/>
    <p:sldId id="270" r:id="rId13"/>
    <p:sldId id="25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64" autoAdjust="0"/>
    <p:restoredTop sz="93812" autoAdjust="0"/>
  </p:normalViewPr>
  <p:slideViewPr>
    <p:cSldViewPr snapToGrid="0">
      <p:cViewPr varScale="1">
        <p:scale>
          <a:sx n="63" d="100"/>
          <a:sy n="63" d="100"/>
        </p:scale>
        <p:origin x="606" y="72"/>
      </p:cViewPr>
      <p:guideLst/>
    </p:cSldViewPr>
  </p:slideViewPr>
  <p:notesTextViewPr>
    <p:cViewPr>
      <p:scale>
        <a:sx n="1" d="1"/>
        <a:sy n="1" d="1"/>
      </p:scale>
      <p:origin x="0" y="0"/>
    </p:cViewPr>
  </p:notesTextViewPr>
  <p:sorterViewPr>
    <p:cViewPr>
      <p:scale>
        <a:sx n="100" d="100"/>
        <a:sy n="100" d="100"/>
      </p:scale>
      <p:origin x="0" y="-121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E25671-B0DF-4672-9F30-C346CFA14692}" type="datetimeFigureOut">
              <a:rPr lang="en-US" smtClean="0"/>
              <a:t>7/1/2021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EBF210-4E4C-402B-9FCB-854DB7C2D95F}" type="slidenum">
              <a:rPr lang="en-US" smtClean="0"/>
              <a:t>‹#›</a:t>
            </a:fld>
            <a:endParaRPr lang="en-US"/>
          </a:p>
        </p:txBody>
      </p:sp>
    </p:spTree>
    <p:extLst>
      <p:ext uri="{BB962C8B-B14F-4D97-AF65-F5344CB8AC3E}">
        <p14:creationId xmlns:p14="http://schemas.microsoft.com/office/powerpoint/2010/main" val="489780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To give a bit of background, this year WESSA is 90 years young.  Almost a century of people caring for the earth.  </a:t>
            </a:r>
          </a:p>
          <a:p>
            <a:endParaRPr lang="en-US" dirty="0"/>
          </a:p>
          <a:p>
            <a:r>
              <a:rPr lang="en-US" dirty="0"/>
              <a:t>We recognized a long time ago that in order to take care of the earth, we have to take care of people and in 2003 we joined hands with the Foundation for Environmental Education based in Denmark.</a:t>
            </a:r>
          </a:p>
          <a:p>
            <a:endParaRPr lang="en-US" dirty="0"/>
          </a:p>
          <a:p>
            <a:r>
              <a:rPr lang="en-US" dirty="0"/>
              <a:t>We are 1 of 64 countries in the world operating the FEE Eco-Schools </a:t>
            </a:r>
            <a:r>
              <a:rPr lang="en-US" dirty="0" err="1"/>
              <a:t>programme</a:t>
            </a:r>
            <a:r>
              <a:rPr lang="en-US" dirty="0"/>
              <a:t> and globally 49 000 schools are involved. </a:t>
            </a:r>
          </a:p>
          <a:p>
            <a:endParaRPr lang="en-US" dirty="0"/>
          </a:p>
          <a:p>
            <a:endParaRPr lang="en-Z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3F0104-D6DD-4EB9-8251-A58464CC1653}" type="slidenum">
              <a:rPr kumimoji="0" lang="en-Z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Z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582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p:cNvSpPr>
            <a:spLocks noGrp="1"/>
          </p:cNvSpPr>
          <p:nvPr>
            <p:ph type="dt" sz="half" idx="10"/>
          </p:nvPr>
        </p:nvSpPr>
        <p:spPr/>
        <p:txBody>
          <a:bodyPr/>
          <a:lstStyle/>
          <a:p>
            <a:fld id="{9DE1CDEC-3EEC-4E12-A6A4-FA52862ED8D7}" type="datetimeFigureOut">
              <a:rPr lang="en-ZA" smtClean="0"/>
              <a:t>2021/07/01</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C67CA28D-8DE9-4CC3-A6C1-D1A8407049DC}" type="slidenum">
              <a:rPr lang="en-ZA" smtClean="0"/>
              <a:t>‹#›</a:t>
            </a:fld>
            <a:endParaRPr lang="en-ZA"/>
          </a:p>
        </p:txBody>
      </p:sp>
    </p:spTree>
    <p:extLst>
      <p:ext uri="{BB962C8B-B14F-4D97-AF65-F5344CB8AC3E}">
        <p14:creationId xmlns:p14="http://schemas.microsoft.com/office/powerpoint/2010/main" val="2384003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p:cNvSpPr>
            <a:spLocks noGrp="1"/>
          </p:cNvSpPr>
          <p:nvPr>
            <p:ph type="dt" sz="half" idx="10"/>
          </p:nvPr>
        </p:nvSpPr>
        <p:spPr/>
        <p:txBody>
          <a:bodyPr/>
          <a:lstStyle/>
          <a:p>
            <a:fld id="{9DE1CDEC-3EEC-4E12-A6A4-FA52862ED8D7}" type="datetimeFigureOut">
              <a:rPr lang="en-ZA" smtClean="0"/>
              <a:t>2021/07/01</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C67CA28D-8DE9-4CC3-A6C1-D1A8407049DC}" type="slidenum">
              <a:rPr lang="en-ZA" smtClean="0"/>
              <a:t>‹#›</a:t>
            </a:fld>
            <a:endParaRPr lang="en-ZA"/>
          </a:p>
        </p:txBody>
      </p:sp>
    </p:spTree>
    <p:extLst>
      <p:ext uri="{BB962C8B-B14F-4D97-AF65-F5344CB8AC3E}">
        <p14:creationId xmlns:p14="http://schemas.microsoft.com/office/powerpoint/2010/main" val="1401233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Z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p:cNvSpPr>
            <a:spLocks noGrp="1"/>
          </p:cNvSpPr>
          <p:nvPr>
            <p:ph type="dt" sz="half" idx="10"/>
          </p:nvPr>
        </p:nvSpPr>
        <p:spPr/>
        <p:txBody>
          <a:bodyPr/>
          <a:lstStyle/>
          <a:p>
            <a:fld id="{9DE1CDEC-3EEC-4E12-A6A4-FA52862ED8D7}" type="datetimeFigureOut">
              <a:rPr lang="en-ZA" smtClean="0"/>
              <a:t>2021/07/01</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C67CA28D-8DE9-4CC3-A6C1-D1A8407049DC}" type="slidenum">
              <a:rPr lang="en-ZA" smtClean="0"/>
              <a:t>‹#›</a:t>
            </a:fld>
            <a:endParaRPr lang="en-ZA"/>
          </a:p>
        </p:txBody>
      </p:sp>
    </p:spTree>
    <p:extLst>
      <p:ext uri="{BB962C8B-B14F-4D97-AF65-F5344CB8AC3E}">
        <p14:creationId xmlns:p14="http://schemas.microsoft.com/office/powerpoint/2010/main" val="1281996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p:cNvSpPr>
            <a:spLocks noGrp="1"/>
          </p:cNvSpPr>
          <p:nvPr>
            <p:ph type="dt" sz="half" idx="10"/>
          </p:nvPr>
        </p:nvSpPr>
        <p:spPr/>
        <p:txBody>
          <a:bodyPr/>
          <a:lstStyle/>
          <a:p>
            <a:fld id="{9DE1CDEC-3EEC-4E12-A6A4-FA52862ED8D7}" type="datetimeFigureOut">
              <a:rPr lang="en-ZA" smtClean="0"/>
              <a:t>2021/07/01</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C67CA28D-8DE9-4CC3-A6C1-D1A8407049DC}" type="slidenum">
              <a:rPr lang="en-ZA" smtClean="0"/>
              <a:t>‹#›</a:t>
            </a:fld>
            <a:endParaRPr lang="en-ZA"/>
          </a:p>
        </p:txBody>
      </p:sp>
    </p:spTree>
    <p:extLst>
      <p:ext uri="{BB962C8B-B14F-4D97-AF65-F5344CB8AC3E}">
        <p14:creationId xmlns:p14="http://schemas.microsoft.com/office/powerpoint/2010/main" val="2020405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E1CDEC-3EEC-4E12-A6A4-FA52862ED8D7}" type="datetimeFigureOut">
              <a:rPr lang="en-ZA" smtClean="0"/>
              <a:t>2021/07/01</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C67CA28D-8DE9-4CC3-A6C1-D1A8407049DC}" type="slidenum">
              <a:rPr lang="en-ZA" smtClean="0"/>
              <a:t>‹#›</a:t>
            </a:fld>
            <a:endParaRPr lang="en-ZA"/>
          </a:p>
        </p:txBody>
      </p:sp>
    </p:spTree>
    <p:extLst>
      <p:ext uri="{BB962C8B-B14F-4D97-AF65-F5344CB8AC3E}">
        <p14:creationId xmlns:p14="http://schemas.microsoft.com/office/powerpoint/2010/main" val="3543158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p:cNvSpPr>
            <a:spLocks noGrp="1"/>
          </p:cNvSpPr>
          <p:nvPr>
            <p:ph type="dt" sz="half" idx="10"/>
          </p:nvPr>
        </p:nvSpPr>
        <p:spPr/>
        <p:txBody>
          <a:bodyPr/>
          <a:lstStyle/>
          <a:p>
            <a:fld id="{9DE1CDEC-3EEC-4E12-A6A4-FA52862ED8D7}" type="datetimeFigureOut">
              <a:rPr lang="en-ZA" smtClean="0"/>
              <a:t>2021/07/01</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C67CA28D-8DE9-4CC3-A6C1-D1A8407049DC}" type="slidenum">
              <a:rPr lang="en-ZA" smtClean="0"/>
              <a:t>‹#›</a:t>
            </a:fld>
            <a:endParaRPr lang="en-ZA"/>
          </a:p>
        </p:txBody>
      </p:sp>
    </p:spTree>
    <p:extLst>
      <p:ext uri="{BB962C8B-B14F-4D97-AF65-F5344CB8AC3E}">
        <p14:creationId xmlns:p14="http://schemas.microsoft.com/office/powerpoint/2010/main" val="5245808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Z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p:cNvSpPr>
            <a:spLocks noGrp="1"/>
          </p:cNvSpPr>
          <p:nvPr>
            <p:ph type="dt" sz="half" idx="10"/>
          </p:nvPr>
        </p:nvSpPr>
        <p:spPr/>
        <p:txBody>
          <a:bodyPr/>
          <a:lstStyle/>
          <a:p>
            <a:fld id="{9DE1CDEC-3EEC-4E12-A6A4-FA52862ED8D7}" type="datetimeFigureOut">
              <a:rPr lang="en-ZA" smtClean="0"/>
              <a:t>2021/07/01</a:t>
            </a:fld>
            <a:endParaRPr lang="en-ZA"/>
          </a:p>
        </p:txBody>
      </p:sp>
      <p:sp>
        <p:nvSpPr>
          <p:cNvPr id="8" name="Footer Placeholder 7"/>
          <p:cNvSpPr>
            <a:spLocks noGrp="1"/>
          </p:cNvSpPr>
          <p:nvPr>
            <p:ph type="ftr" sz="quarter" idx="11"/>
          </p:nvPr>
        </p:nvSpPr>
        <p:spPr/>
        <p:txBody>
          <a:bodyPr/>
          <a:lstStyle/>
          <a:p>
            <a:endParaRPr lang="en-ZA"/>
          </a:p>
        </p:txBody>
      </p:sp>
      <p:sp>
        <p:nvSpPr>
          <p:cNvPr id="9" name="Slide Number Placeholder 8"/>
          <p:cNvSpPr>
            <a:spLocks noGrp="1"/>
          </p:cNvSpPr>
          <p:nvPr>
            <p:ph type="sldNum" sz="quarter" idx="12"/>
          </p:nvPr>
        </p:nvSpPr>
        <p:spPr/>
        <p:txBody>
          <a:bodyPr/>
          <a:lstStyle/>
          <a:p>
            <a:fld id="{C67CA28D-8DE9-4CC3-A6C1-D1A8407049DC}" type="slidenum">
              <a:rPr lang="en-ZA" smtClean="0"/>
              <a:t>‹#›</a:t>
            </a:fld>
            <a:endParaRPr lang="en-ZA"/>
          </a:p>
        </p:txBody>
      </p:sp>
    </p:spTree>
    <p:extLst>
      <p:ext uri="{BB962C8B-B14F-4D97-AF65-F5344CB8AC3E}">
        <p14:creationId xmlns:p14="http://schemas.microsoft.com/office/powerpoint/2010/main" val="1659791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Date Placeholder 2"/>
          <p:cNvSpPr>
            <a:spLocks noGrp="1"/>
          </p:cNvSpPr>
          <p:nvPr>
            <p:ph type="dt" sz="half" idx="10"/>
          </p:nvPr>
        </p:nvSpPr>
        <p:spPr/>
        <p:txBody>
          <a:bodyPr/>
          <a:lstStyle/>
          <a:p>
            <a:fld id="{9DE1CDEC-3EEC-4E12-A6A4-FA52862ED8D7}" type="datetimeFigureOut">
              <a:rPr lang="en-ZA" smtClean="0"/>
              <a:t>2021/07/01</a:t>
            </a:fld>
            <a:endParaRPr lang="en-ZA"/>
          </a:p>
        </p:txBody>
      </p:sp>
      <p:sp>
        <p:nvSpPr>
          <p:cNvPr id="4" name="Footer Placeholder 3"/>
          <p:cNvSpPr>
            <a:spLocks noGrp="1"/>
          </p:cNvSpPr>
          <p:nvPr>
            <p:ph type="ftr" sz="quarter" idx="11"/>
          </p:nvPr>
        </p:nvSpPr>
        <p:spPr/>
        <p:txBody>
          <a:bodyPr/>
          <a:lstStyle/>
          <a:p>
            <a:endParaRPr lang="en-ZA"/>
          </a:p>
        </p:txBody>
      </p:sp>
      <p:sp>
        <p:nvSpPr>
          <p:cNvPr id="5" name="Slide Number Placeholder 4"/>
          <p:cNvSpPr>
            <a:spLocks noGrp="1"/>
          </p:cNvSpPr>
          <p:nvPr>
            <p:ph type="sldNum" sz="quarter" idx="12"/>
          </p:nvPr>
        </p:nvSpPr>
        <p:spPr/>
        <p:txBody>
          <a:bodyPr/>
          <a:lstStyle/>
          <a:p>
            <a:fld id="{C67CA28D-8DE9-4CC3-A6C1-D1A8407049DC}" type="slidenum">
              <a:rPr lang="en-ZA" smtClean="0"/>
              <a:t>‹#›</a:t>
            </a:fld>
            <a:endParaRPr lang="en-ZA"/>
          </a:p>
        </p:txBody>
      </p:sp>
    </p:spTree>
    <p:extLst>
      <p:ext uri="{BB962C8B-B14F-4D97-AF65-F5344CB8AC3E}">
        <p14:creationId xmlns:p14="http://schemas.microsoft.com/office/powerpoint/2010/main" val="1748132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E1CDEC-3EEC-4E12-A6A4-FA52862ED8D7}" type="datetimeFigureOut">
              <a:rPr lang="en-ZA" smtClean="0"/>
              <a:t>2021/07/01</a:t>
            </a:fld>
            <a:endParaRPr lang="en-ZA"/>
          </a:p>
        </p:txBody>
      </p:sp>
      <p:sp>
        <p:nvSpPr>
          <p:cNvPr id="3" name="Footer Placeholder 2"/>
          <p:cNvSpPr>
            <a:spLocks noGrp="1"/>
          </p:cNvSpPr>
          <p:nvPr>
            <p:ph type="ftr" sz="quarter" idx="11"/>
          </p:nvPr>
        </p:nvSpPr>
        <p:spPr/>
        <p:txBody>
          <a:bodyPr/>
          <a:lstStyle/>
          <a:p>
            <a:endParaRPr lang="en-ZA"/>
          </a:p>
        </p:txBody>
      </p:sp>
      <p:sp>
        <p:nvSpPr>
          <p:cNvPr id="4" name="Slide Number Placeholder 3"/>
          <p:cNvSpPr>
            <a:spLocks noGrp="1"/>
          </p:cNvSpPr>
          <p:nvPr>
            <p:ph type="sldNum" sz="quarter" idx="12"/>
          </p:nvPr>
        </p:nvSpPr>
        <p:spPr/>
        <p:txBody>
          <a:bodyPr/>
          <a:lstStyle/>
          <a:p>
            <a:fld id="{C67CA28D-8DE9-4CC3-A6C1-D1A8407049DC}" type="slidenum">
              <a:rPr lang="en-ZA" smtClean="0"/>
              <a:t>‹#›</a:t>
            </a:fld>
            <a:endParaRPr lang="en-ZA"/>
          </a:p>
        </p:txBody>
      </p:sp>
    </p:spTree>
    <p:extLst>
      <p:ext uri="{BB962C8B-B14F-4D97-AF65-F5344CB8AC3E}">
        <p14:creationId xmlns:p14="http://schemas.microsoft.com/office/powerpoint/2010/main" val="3098768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E1CDEC-3EEC-4E12-A6A4-FA52862ED8D7}" type="datetimeFigureOut">
              <a:rPr lang="en-ZA" smtClean="0"/>
              <a:t>2021/07/01</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C67CA28D-8DE9-4CC3-A6C1-D1A8407049DC}" type="slidenum">
              <a:rPr lang="en-ZA" smtClean="0"/>
              <a:t>‹#›</a:t>
            </a:fld>
            <a:endParaRPr lang="en-ZA"/>
          </a:p>
        </p:txBody>
      </p:sp>
    </p:spTree>
    <p:extLst>
      <p:ext uri="{BB962C8B-B14F-4D97-AF65-F5344CB8AC3E}">
        <p14:creationId xmlns:p14="http://schemas.microsoft.com/office/powerpoint/2010/main" val="441110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E1CDEC-3EEC-4E12-A6A4-FA52862ED8D7}" type="datetimeFigureOut">
              <a:rPr lang="en-ZA" smtClean="0"/>
              <a:t>2021/07/01</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C67CA28D-8DE9-4CC3-A6C1-D1A8407049DC}" type="slidenum">
              <a:rPr lang="en-ZA" smtClean="0"/>
              <a:t>‹#›</a:t>
            </a:fld>
            <a:endParaRPr lang="en-ZA"/>
          </a:p>
        </p:txBody>
      </p:sp>
    </p:spTree>
    <p:extLst>
      <p:ext uri="{BB962C8B-B14F-4D97-AF65-F5344CB8AC3E}">
        <p14:creationId xmlns:p14="http://schemas.microsoft.com/office/powerpoint/2010/main" val="30863536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E1CDEC-3EEC-4E12-A6A4-FA52862ED8D7}" type="datetimeFigureOut">
              <a:rPr lang="en-ZA" smtClean="0"/>
              <a:t>2021/07/01</a:t>
            </a:fld>
            <a:endParaRPr lang="en-Z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7CA28D-8DE9-4CC3-A6C1-D1A8407049DC}" type="slidenum">
              <a:rPr lang="en-ZA" smtClean="0"/>
              <a:t>‹#›</a:t>
            </a:fld>
            <a:endParaRPr lang="en-ZA"/>
          </a:p>
        </p:txBody>
      </p:sp>
    </p:spTree>
    <p:extLst>
      <p:ext uri="{BB962C8B-B14F-4D97-AF65-F5344CB8AC3E}">
        <p14:creationId xmlns:p14="http://schemas.microsoft.com/office/powerpoint/2010/main" val="1148301266"/>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9.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D1D3A5"/>
            </a:gs>
            <a:gs pos="74000">
              <a:schemeClr val="accent4">
                <a:lumMod val="45000"/>
                <a:lumOff val="55000"/>
              </a:schemeClr>
            </a:gs>
            <a:gs pos="83000">
              <a:schemeClr val="accent4">
                <a:lumMod val="45000"/>
                <a:lumOff val="55000"/>
              </a:schemeClr>
            </a:gs>
            <a:gs pos="100000">
              <a:srgbClr val="F6E5D5"/>
            </a:gs>
          </a:gsLst>
          <a:lin ang="54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685801"/>
            <a:ext cx="9144000" cy="2133600"/>
          </a:xfrm>
          <a:effectLst>
            <a:outerShdw blurRad="50800" dist="38100" dir="2700000" algn="tl" rotWithShape="0">
              <a:srgbClr val="D3741D"/>
            </a:outerShdw>
          </a:effectLst>
        </p:spPr>
        <p:txBody>
          <a:bodyPr>
            <a:normAutofit fontScale="90000"/>
          </a:bodyPr>
          <a:lstStyle/>
          <a:p>
            <a:r>
              <a:rPr lang="en-ZA" sz="3100" b="1" spc="300" dirty="0">
                <a:effectLst>
                  <a:outerShdw blurRad="38100" dist="38100" dir="2700000" algn="tl">
                    <a:srgbClr val="000000">
                      <a:alpha val="43137"/>
                    </a:srgbClr>
                  </a:outerShdw>
                </a:effectLst>
              </a:rPr>
              <a:t>“UNGAY’BULALI-UZOY’DINGA” COMMUNITY EMPOWERMENT PROGRAM </a:t>
            </a:r>
            <a:br>
              <a:rPr lang="en-ZA" sz="3100" b="1" spc="300" dirty="0">
                <a:effectLst>
                  <a:outerShdw blurRad="38100" dist="38100" dir="2700000" algn="tl">
                    <a:srgbClr val="000000">
                      <a:alpha val="43137"/>
                    </a:srgbClr>
                  </a:outerShdw>
                </a:effectLst>
              </a:rPr>
            </a:br>
            <a:r>
              <a:rPr lang="en-ZA" sz="3100" b="1" spc="300" dirty="0">
                <a:effectLst>
                  <a:outerShdw blurRad="38100" dist="38100" dir="2700000" algn="tl">
                    <a:srgbClr val="000000">
                      <a:alpha val="43137"/>
                    </a:srgbClr>
                  </a:outerShdw>
                </a:effectLst>
              </a:rPr>
              <a:t>FOR </a:t>
            </a:r>
            <a:br>
              <a:rPr lang="en-ZA" sz="3100" b="1" spc="300" dirty="0">
                <a:effectLst>
                  <a:outerShdw blurRad="38100" dist="38100" dir="2700000" algn="tl">
                    <a:srgbClr val="000000">
                      <a:alpha val="43137"/>
                    </a:srgbClr>
                  </a:outerShdw>
                </a:effectLst>
              </a:rPr>
            </a:br>
            <a:r>
              <a:rPr lang="en-ZA" sz="3100" b="1" spc="300" dirty="0">
                <a:effectLst>
                  <a:outerShdw blurRad="38100" dist="38100" dir="2700000" algn="tl">
                    <a:srgbClr val="000000">
                      <a:alpha val="43137"/>
                    </a:srgbClr>
                  </a:outerShdw>
                </a:effectLst>
              </a:rPr>
              <a:t>SOWETO-ON-SEA COMMUNITY</a:t>
            </a:r>
            <a:br>
              <a:rPr lang="en-ZA" sz="3600" b="1" spc="300" dirty="0">
                <a:effectLst>
                  <a:outerShdw blurRad="38100" dist="38100" dir="2700000" algn="tl">
                    <a:srgbClr val="000000">
                      <a:alpha val="43137"/>
                    </a:srgbClr>
                  </a:outerShdw>
                </a:effectLst>
              </a:rPr>
            </a:br>
            <a:endParaRPr lang="en-ZA" sz="3600" b="1" spc="300" dirty="0">
              <a:effectLst>
                <a:outerShdw blurRad="38100" dist="38100" dir="2700000" algn="tl">
                  <a:srgbClr val="000000">
                    <a:alpha val="43137"/>
                  </a:srgbClr>
                </a:outerShdw>
              </a:effectLst>
            </a:endParaRPr>
          </a:p>
        </p:txBody>
      </p:sp>
      <p:sp>
        <p:nvSpPr>
          <p:cNvPr id="13" name="TextBox 12">
            <a:extLst>
              <a:ext uri="{FF2B5EF4-FFF2-40B4-BE49-F238E27FC236}">
                <a16:creationId xmlns:a16="http://schemas.microsoft.com/office/drawing/2014/main" id="{54B4422E-F6A2-471E-A132-59FA7EEF3D01}"/>
              </a:ext>
            </a:extLst>
          </p:cNvPr>
          <p:cNvSpPr txBox="1"/>
          <p:nvPr/>
        </p:nvSpPr>
        <p:spPr>
          <a:xfrm>
            <a:off x="2903220" y="5710534"/>
            <a:ext cx="5410200" cy="400110"/>
          </a:xfrm>
          <a:prstGeom prst="rect">
            <a:avLst/>
          </a:prstGeom>
          <a:noFill/>
        </p:spPr>
        <p:txBody>
          <a:bodyPr wrap="square" rtlCol="0">
            <a:spAutoFit/>
          </a:bodyPr>
          <a:lstStyle/>
          <a:p>
            <a:pPr algn="ctr"/>
            <a:r>
              <a:rPr lang="en-US" sz="2000" b="1" i="1" dirty="0"/>
              <a:t>PRESENTED BY BUKANINDALO NPC</a:t>
            </a:r>
          </a:p>
        </p:txBody>
      </p:sp>
      <p:pic>
        <p:nvPicPr>
          <p:cNvPr id="5" name="Picture 4">
            <a:extLst>
              <a:ext uri="{FF2B5EF4-FFF2-40B4-BE49-F238E27FC236}">
                <a16:creationId xmlns:a16="http://schemas.microsoft.com/office/drawing/2014/main" id="{7246D6A1-340C-453F-9564-0FDC2C9B3F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6240" y="2642751"/>
            <a:ext cx="2804160" cy="2791697"/>
          </a:xfrm>
          <a:prstGeom prst="rect">
            <a:avLst/>
          </a:prstGeom>
        </p:spPr>
      </p:pic>
    </p:spTree>
    <p:extLst>
      <p:ext uri="{BB962C8B-B14F-4D97-AF65-F5344CB8AC3E}">
        <p14:creationId xmlns:p14="http://schemas.microsoft.com/office/powerpoint/2010/main" val="11225620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75057-AA7C-4072-B1DB-DB6A7ED01DA4}"/>
              </a:ext>
            </a:extLst>
          </p:cNvPr>
          <p:cNvSpPr>
            <a:spLocks noGrp="1"/>
          </p:cNvSpPr>
          <p:nvPr>
            <p:ph type="title"/>
          </p:nvPr>
        </p:nvSpPr>
        <p:spPr/>
        <p:txBody>
          <a:bodyPr>
            <a:normAutofit/>
          </a:bodyPr>
          <a:lstStyle/>
          <a:p>
            <a:r>
              <a:rPr lang="en-US" sz="3200" dirty="0">
                <a:latin typeface="+mn-lt"/>
              </a:rPr>
              <a:t>FISH WIRE NETS FOR RECYCLABLES</a:t>
            </a:r>
          </a:p>
        </p:txBody>
      </p:sp>
      <p:pic>
        <p:nvPicPr>
          <p:cNvPr id="5" name="Content Placeholder 4">
            <a:extLst>
              <a:ext uri="{FF2B5EF4-FFF2-40B4-BE49-F238E27FC236}">
                <a16:creationId xmlns:a16="http://schemas.microsoft.com/office/drawing/2014/main" id="{832B5D3A-64C9-41A6-830F-56A5E27E6DE9}"/>
              </a:ext>
            </a:extLst>
          </p:cNvPr>
          <p:cNvPicPr>
            <a:picLocks noGrp="1" noChangeAspect="1"/>
          </p:cNvPicPr>
          <p:nvPr>
            <p:ph idx="1"/>
          </p:nvPr>
        </p:nvPicPr>
        <p:blipFill>
          <a:blip r:embed="rId2"/>
          <a:stretch>
            <a:fillRect/>
          </a:stretch>
        </p:blipFill>
        <p:spPr>
          <a:xfrm>
            <a:off x="2490718" y="1825625"/>
            <a:ext cx="7210564" cy="4351338"/>
          </a:xfrm>
        </p:spPr>
      </p:pic>
    </p:spTree>
    <p:extLst>
      <p:ext uri="{BB962C8B-B14F-4D97-AF65-F5344CB8AC3E}">
        <p14:creationId xmlns:p14="http://schemas.microsoft.com/office/powerpoint/2010/main" val="3824959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2FD49-7924-4767-BC4D-7B54EF025AC0}"/>
              </a:ext>
            </a:extLst>
          </p:cNvPr>
          <p:cNvSpPr>
            <a:spLocks noGrp="1"/>
          </p:cNvSpPr>
          <p:nvPr>
            <p:ph type="title"/>
          </p:nvPr>
        </p:nvSpPr>
        <p:spPr/>
        <p:txBody>
          <a:bodyPr>
            <a:normAutofit/>
          </a:bodyPr>
          <a:lstStyle/>
          <a:p>
            <a:r>
              <a:rPr lang="en-US" sz="3200" dirty="0">
                <a:latin typeface="+mn-lt"/>
              </a:rPr>
              <a:t>FOLLOW-UP PROGRAM</a:t>
            </a:r>
          </a:p>
        </p:txBody>
      </p:sp>
      <p:sp>
        <p:nvSpPr>
          <p:cNvPr id="3" name="Content Placeholder 2">
            <a:extLst>
              <a:ext uri="{FF2B5EF4-FFF2-40B4-BE49-F238E27FC236}">
                <a16:creationId xmlns:a16="http://schemas.microsoft.com/office/drawing/2014/main" id="{2917B559-54BB-49D9-9AAE-B86A18EDEA70}"/>
              </a:ext>
            </a:extLst>
          </p:cNvPr>
          <p:cNvSpPr>
            <a:spLocks noGrp="1"/>
          </p:cNvSpPr>
          <p:nvPr>
            <p:ph idx="1"/>
          </p:nvPr>
        </p:nvSpPr>
        <p:spPr/>
        <p:txBody>
          <a:bodyPr/>
          <a:lstStyle/>
          <a:p>
            <a:pPr marL="0" indent="0">
              <a:buNone/>
            </a:pPr>
            <a:r>
              <a:rPr lang="en-US" dirty="0"/>
              <a:t>TRAINING SESSIONS: 5 DAY SESSIONS</a:t>
            </a:r>
          </a:p>
          <a:p>
            <a:r>
              <a:rPr lang="en-US" sz="2400" dirty="0"/>
              <a:t>ENVIRONMENTAL EDUCATION</a:t>
            </a:r>
          </a:p>
          <a:p>
            <a:r>
              <a:rPr lang="en-US" sz="2400" dirty="0"/>
              <a:t>CLIMATE CHANGE</a:t>
            </a:r>
          </a:p>
          <a:p>
            <a:r>
              <a:rPr lang="en-US" sz="2400" dirty="0"/>
              <a:t>WASTE MANAGEMENT</a:t>
            </a:r>
          </a:p>
          <a:p>
            <a:r>
              <a:rPr lang="en-US" sz="2400" dirty="0"/>
              <a:t>WETLANDS</a:t>
            </a:r>
          </a:p>
          <a:p>
            <a:r>
              <a:rPr lang="en-US" sz="2400" dirty="0"/>
              <a:t>ESTUARIES</a:t>
            </a:r>
          </a:p>
          <a:p>
            <a:r>
              <a:rPr lang="en-US" sz="2400" dirty="0"/>
              <a:t>COLLECT 2LT BOTTLES FOR ECO-BRICKS-</a:t>
            </a:r>
          </a:p>
          <a:p>
            <a:pPr marL="0" indent="0">
              <a:buNone/>
            </a:pPr>
            <a:r>
              <a:rPr lang="en-US" sz="2400" b="1" dirty="0"/>
              <a:t>ORGANIC GARDENS</a:t>
            </a:r>
          </a:p>
          <a:p>
            <a:pPr marL="0" indent="0">
              <a:buNone/>
            </a:pPr>
            <a:r>
              <a:rPr lang="en-US" sz="2400" dirty="0"/>
              <a:t>IDENTIFY PIECE OF LAND TO START VEGETABLE GARDEN</a:t>
            </a:r>
          </a:p>
          <a:p>
            <a:endParaRPr lang="en-US" dirty="0"/>
          </a:p>
        </p:txBody>
      </p:sp>
    </p:spTree>
    <p:extLst>
      <p:ext uri="{BB962C8B-B14F-4D97-AF65-F5344CB8AC3E}">
        <p14:creationId xmlns:p14="http://schemas.microsoft.com/office/powerpoint/2010/main" val="3109958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505E3-2E46-4891-A5AB-9F46D48F716B}"/>
              </a:ext>
            </a:extLst>
          </p:cNvPr>
          <p:cNvSpPr>
            <a:spLocks noGrp="1"/>
          </p:cNvSpPr>
          <p:nvPr>
            <p:ph type="title"/>
          </p:nvPr>
        </p:nvSpPr>
        <p:spPr/>
        <p:txBody>
          <a:bodyPr>
            <a:normAutofit/>
          </a:bodyPr>
          <a:lstStyle/>
          <a:p>
            <a:r>
              <a:rPr lang="en-US" sz="3200" dirty="0">
                <a:latin typeface="+mn-lt"/>
              </a:rPr>
              <a:t>FOLLOW-UP VISITS</a:t>
            </a:r>
          </a:p>
        </p:txBody>
      </p:sp>
      <p:sp>
        <p:nvSpPr>
          <p:cNvPr id="3" name="Content Placeholder 2">
            <a:extLst>
              <a:ext uri="{FF2B5EF4-FFF2-40B4-BE49-F238E27FC236}">
                <a16:creationId xmlns:a16="http://schemas.microsoft.com/office/drawing/2014/main" id="{740597A9-2BE0-4126-BEE5-68E75B075833}"/>
              </a:ext>
            </a:extLst>
          </p:cNvPr>
          <p:cNvSpPr>
            <a:spLocks noGrp="1"/>
          </p:cNvSpPr>
          <p:nvPr>
            <p:ph idx="1"/>
          </p:nvPr>
        </p:nvSpPr>
        <p:spPr>
          <a:xfrm>
            <a:off x="838200" y="1825625"/>
            <a:ext cx="4632960" cy="4351338"/>
          </a:xfrm>
        </p:spPr>
        <p:txBody>
          <a:bodyPr>
            <a:normAutofit/>
          </a:bodyPr>
          <a:lstStyle/>
          <a:p>
            <a:r>
              <a:rPr lang="en-US" sz="2400" dirty="0"/>
              <a:t>VISITS WILL BE DONE TO ASSESS PROGRESS OF THE PROJECTS</a:t>
            </a:r>
          </a:p>
          <a:p>
            <a:r>
              <a:rPr lang="en-US" sz="2400" dirty="0"/>
              <a:t>REPORTS TO BE WRITTEN AND BE SUBMITTED AS PER FUNDER STIPULATION</a:t>
            </a:r>
          </a:p>
          <a:p>
            <a:endParaRPr lang="en-US" sz="2400" dirty="0"/>
          </a:p>
        </p:txBody>
      </p:sp>
    </p:spTree>
    <p:extLst>
      <p:ext uri="{BB962C8B-B14F-4D97-AF65-F5344CB8AC3E}">
        <p14:creationId xmlns:p14="http://schemas.microsoft.com/office/powerpoint/2010/main" val="2675602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A9A721-1BB3-43E9-8345-319AAA97B6E9}"/>
              </a:ext>
            </a:extLst>
          </p:cNvPr>
          <p:cNvPicPr>
            <a:picLocks noChangeAspect="1"/>
          </p:cNvPicPr>
          <p:nvPr/>
        </p:nvPicPr>
        <p:blipFill>
          <a:blip r:embed="rId2"/>
          <a:stretch>
            <a:fillRect/>
          </a:stretch>
        </p:blipFill>
        <p:spPr>
          <a:xfrm>
            <a:off x="3307080" y="1806539"/>
            <a:ext cx="6263640" cy="4896535"/>
          </a:xfrm>
          <a:prstGeom prst="rect">
            <a:avLst/>
          </a:prstGeom>
        </p:spPr>
      </p:pic>
      <p:sp>
        <p:nvSpPr>
          <p:cNvPr id="6" name="Title 5">
            <a:extLst>
              <a:ext uri="{FF2B5EF4-FFF2-40B4-BE49-F238E27FC236}">
                <a16:creationId xmlns:a16="http://schemas.microsoft.com/office/drawing/2014/main" id="{FDB0C5D7-B84F-4A4D-A980-DC6CF7F366DA}"/>
              </a:ext>
            </a:extLst>
          </p:cNvPr>
          <p:cNvSpPr>
            <a:spLocks noGrp="1"/>
          </p:cNvSpPr>
          <p:nvPr>
            <p:ph type="title"/>
          </p:nvPr>
        </p:nvSpPr>
        <p:spPr/>
        <p:txBody>
          <a:bodyPr>
            <a:normAutofit/>
          </a:bodyPr>
          <a:lstStyle/>
          <a:p>
            <a:r>
              <a:rPr lang="en-US" sz="3200" dirty="0">
                <a:latin typeface="+mn-lt"/>
              </a:rPr>
              <a:t>FUTURE PLANS</a:t>
            </a:r>
          </a:p>
        </p:txBody>
      </p:sp>
      <p:pic>
        <p:nvPicPr>
          <p:cNvPr id="7" name="Content Placeholder 5" descr="http://clicdp.web.cern.ch/sites/clicdp.web.cern.ch/files/Question-mark.jpg">
            <a:extLst>
              <a:ext uri="{FF2B5EF4-FFF2-40B4-BE49-F238E27FC236}">
                <a16:creationId xmlns:a16="http://schemas.microsoft.com/office/drawing/2014/main" id="{77A41318-77EC-4524-A510-70139453E2B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9150" y="2166588"/>
            <a:ext cx="2269232" cy="2524823"/>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3559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C652FC-F7BE-4A40-A9FB-6D33189E52D3}"/>
              </a:ext>
            </a:extLst>
          </p:cNvPr>
          <p:cNvSpPr>
            <a:spLocks noGrp="1"/>
          </p:cNvSpPr>
          <p:nvPr>
            <p:ph type="title"/>
          </p:nvPr>
        </p:nvSpPr>
        <p:spPr/>
        <p:txBody>
          <a:bodyPr>
            <a:normAutofit/>
          </a:bodyPr>
          <a:lstStyle/>
          <a:p>
            <a:r>
              <a:rPr lang="en-US" sz="3200" dirty="0">
                <a:latin typeface="+mn-lt"/>
              </a:rPr>
              <a:t>BACKGROUND</a:t>
            </a:r>
          </a:p>
        </p:txBody>
      </p:sp>
      <p:sp>
        <p:nvSpPr>
          <p:cNvPr id="3" name="Content Placeholder 2">
            <a:extLst>
              <a:ext uri="{FF2B5EF4-FFF2-40B4-BE49-F238E27FC236}">
                <a16:creationId xmlns:a16="http://schemas.microsoft.com/office/drawing/2014/main" id="{EB5920FA-D67B-4512-9316-DF0297A9D624}"/>
              </a:ext>
            </a:extLst>
          </p:cNvPr>
          <p:cNvSpPr>
            <a:spLocks noGrp="1"/>
          </p:cNvSpPr>
          <p:nvPr>
            <p:ph sz="half" idx="1"/>
          </p:nvPr>
        </p:nvSpPr>
        <p:spPr>
          <a:xfrm>
            <a:off x="838200" y="1825624"/>
            <a:ext cx="5440680" cy="4667251"/>
          </a:xfrm>
        </p:spPr>
        <p:txBody>
          <a:bodyPr>
            <a:noAutofit/>
          </a:bodyPr>
          <a:lstStyle/>
          <a:p>
            <a:r>
              <a:rPr lang="en-ZA" sz="2000" dirty="0"/>
              <a:t>Water Bodies in Southern Africa are disappearing at an alarming rate. They are suffering from many problems- of which Climate Change plays a major part. Rivers are drying up and others are highly polluted due to human activities. As is the case at Swartkops Estuary, Industrial and Waste Water Treatment works discharges, storm water runoffs and agricultural practices plays a major part in destroying this prestige natural area. This estuary has the third largest salt marsh in South Africa and has been earmarked as a Ramsar Site.  But due to its current status some of the water sports and activities are no longer taking place. It has become a health risk for fisherman to catch fish in such high contaminated area.</a:t>
            </a:r>
            <a:endParaRPr lang="en-US" sz="2000" dirty="0"/>
          </a:p>
        </p:txBody>
      </p:sp>
      <p:pic>
        <p:nvPicPr>
          <p:cNvPr id="6" name="Picture 2" descr="C:\Users\Karlien\Documents\Climate Change Folder\Climate Change Power Station.jpg">
            <a:extLst>
              <a:ext uri="{FF2B5EF4-FFF2-40B4-BE49-F238E27FC236}">
                <a16:creationId xmlns:a16="http://schemas.microsoft.com/office/drawing/2014/main" id="{3AE7A9B4-D3F8-4126-ABA4-192C26915373}"/>
              </a:ext>
            </a:extLst>
          </p:cNvPr>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6659880" y="1829250"/>
            <a:ext cx="5026899" cy="33512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328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2ACB0-3F94-41BA-A0B2-A34B2C758E97}"/>
              </a:ext>
            </a:extLst>
          </p:cNvPr>
          <p:cNvSpPr>
            <a:spLocks noGrp="1"/>
          </p:cNvSpPr>
          <p:nvPr>
            <p:ph type="title"/>
          </p:nvPr>
        </p:nvSpPr>
        <p:spPr/>
        <p:txBody>
          <a:bodyPr>
            <a:normAutofit/>
          </a:bodyPr>
          <a:lstStyle/>
          <a:p>
            <a:r>
              <a:rPr lang="en-US" sz="3200" dirty="0">
                <a:latin typeface="+mn-lt"/>
              </a:rPr>
              <a:t>NEWS PAPER CLIP</a:t>
            </a:r>
          </a:p>
        </p:txBody>
      </p:sp>
      <p:pic>
        <p:nvPicPr>
          <p:cNvPr id="4" name="Content Placeholder 3">
            <a:extLst>
              <a:ext uri="{FF2B5EF4-FFF2-40B4-BE49-F238E27FC236}">
                <a16:creationId xmlns:a16="http://schemas.microsoft.com/office/drawing/2014/main" id="{23760A10-F973-4570-AB8E-98F2B49EB4D7}"/>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41320" y="1844039"/>
            <a:ext cx="5989319" cy="4648836"/>
          </a:xfrm>
          <a:prstGeom prst="rect">
            <a:avLst/>
          </a:prstGeom>
          <a:noFill/>
          <a:ln>
            <a:noFill/>
          </a:ln>
        </p:spPr>
      </p:pic>
    </p:spTree>
    <p:extLst>
      <p:ext uri="{BB962C8B-B14F-4D97-AF65-F5344CB8AC3E}">
        <p14:creationId xmlns:p14="http://schemas.microsoft.com/office/powerpoint/2010/main" val="2097089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E3B0F-43B4-4DFE-BBA2-8FA84569BE85}"/>
              </a:ext>
            </a:extLst>
          </p:cNvPr>
          <p:cNvSpPr>
            <a:spLocks noGrp="1"/>
          </p:cNvSpPr>
          <p:nvPr>
            <p:ph type="title"/>
          </p:nvPr>
        </p:nvSpPr>
        <p:spPr/>
        <p:txBody>
          <a:bodyPr>
            <a:normAutofit/>
          </a:bodyPr>
          <a:lstStyle/>
          <a:p>
            <a:r>
              <a:rPr lang="en-US" sz="3200" dirty="0">
                <a:latin typeface="+mn-lt"/>
              </a:rPr>
              <a:t>WASTE MANAGEMENT</a:t>
            </a:r>
          </a:p>
        </p:txBody>
      </p:sp>
      <p:sp>
        <p:nvSpPr>
          <p:cNvPr id="3" name="Content Placeholder 2">
            <a:extLst>
              <a:ext uri="{FF2B5EF4-FFF2-40B4-BE49-F238E27FC236}">
                <a16:creationId xmlns:a16="http://schemas.microsoft.com/office/drawing/2014/main" id="{C5F2D93B-551B-47D3-816E-1EB430B6B15D}"/>
              </a:ext>
            </a:extLst>
          </p:cNvPr>
          <p:cNvSpPr>
            <a:spLocks noGrp="1"/>
          </p:cNvSpPr>
          <p:nvPr>
            <p:ph sz="half" idx="1"/>
          </p:nvPr>
        </p:nvSpPr>
        <p:spPr/>
        <p:txBody>
          <a:bodyPr>
            <a:normAutofit/>
          </a:bodyPr>
          <a:lstStyle/>
          <a:p>
            <a:r>
              <a:rPr lang="en-US" sz="2000" dirty="0"/>
              <a:t>Waste is directly linked to human development, both technologically and socially. Most people  accumulates tons of waste from paper, clothing, food, to computers which are classified as E-Waste . Landfill sites are filling up at an alarming rate. This is a national crisis as  more illegal dumping sites are created and some end up polluting our rivers, wetlands and also open spaces.</a:t>
            </a:r>
          </a:p>
        </p:txBody>
      </p:sp>
      <p:pic>
        <p:nvPicPr>
          <p:cNvPr id="6" name="Picture 7" descr="belfast%20landfill">
            <a:extLst>
              <a:ext uri="{FF2B5EF4-FFF2-40B4-BE49-F238E27FC236}">
                <a16:creationId xmlns:a16="http://schemas.microsoft.com/office/drawing/2014/main" id="{A611E3BA-12AB-4F1A-9238-8F54F16F9F3E}"/>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812281" y="2304574"/>
            <a:ext cx="4541519" cy="3027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8549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A14975D-8F32-40A7-9E95-71831BACBA2F}"/>
              </a:ext>
            </a:extLst>
          </p:cNvPr>
          <p:cNvSpPr>
            <a:spLocks noGrp="1"/>
          </p:cNvSpPr>
          <p:nvPr>
            <p:ph type="title"/>
          </p:nvPr>
        </p:nvSpPr>
        <p:spPr>
          <a:xfrm>
            <a:off x="839788" y="457200"/>
            <a:ext cx="3932237" cy="1325880"/>
          </a:xfrm>
        </p:spPr>
        <p:txBody>
          <a:bodyPr>
            <a:noAutofit/>
          </a:bodyPr>
          <a:lstStyle/>
          <a:p>
            <a:r>
              <a:rPr lang="en-ZA" sz="2800" b="1" dirty="0">
                <a:latin typeface="+mn-lt"/>
              </a:rPr>
              <a:t>Sustainable Development Goal 14</a:t>
            </a:r>
            <a:r>
              <a:rPr lang="en-ZA" sz="2800" dirty="0">
                <a:latin typeface="+mn-lt"/>
              </a:rPr>
              <a:t>- </a:t>
            </a:r>
            <a:r>
              <a:rPr lang="en-ZA" sz="2800" b="1" i="1" dirty="0">
                <a:latin typeface="+mn-lt"/>
              </a:rPr>
              <a:t>Life below Water</a:t>
            </a:r>
            <a:r>
              <a:rPr lang="en-ZA" sz="2800" dirty="0">
                <a:latin typeface="+mn-lt"/>
              </a:rPr>
              <a:t>:</a:t>
            </a:r>
            <a:br>
              <a:rPr lang="en-US" sz="2800" dirty="0">
                <a:latin typeface="+mn-lt"/>
              </a:rPr>
            </a:br>
            <a:endParaRPr lang="en-US" sz="2800" dirty="0">
              <a:latin typeface="+mn-lt"/>
            </a:endParaRPr>
          </a:p>
        </p:txBody>
      </p:sp>
      <p:sp>
        <p:nvSpPr>
          <p:cNvPr id="3" name="Content Placeholder 2">
            <a:extLst>
              <a:ext uri="{FF2B5EF4-FFF2-40B4-BE49-F238E27FC236}">
                <a16:creationId xmlns:a16="http://schemas.microsoft.com/office/drawing/2014/main" id="{608A529A-B5FA-4D52-8180-0A089BE4E48F}"/>
              </a:ext>
            </a:extLst>
          </p:cNvPr>
          <p:cNvSpPr>
            <a:spLocks noGrp="1"/>
          </p:cNvSpPr>
          <p:nvPr>
            <p:ph type="body" sz="half" idx="2"/>
          </p:nvPr>
        </p:nvSpPr>
        <p:spPr>
          <a:xfrm>
            <a:off x="274320" y="2057400"/>
            <a:ext cx="4497705" cy="4343400"/>
          </a:xfrm>
        </p:spPr>
        <p:txBody>
          <a:bodyPr>
            <a:normAutofit fontScale="92500" lnSpcReduction="20000"/>
          </a:bodyPr>
          <a:lstStyle/>
          <a:p>
            <a:r>
              <a:rPr lang="en-ZA" b="1" i="1" dirty="0"/>
              <a:t> </a:t>
            </a:r>
            <a:r>
              <a:rPr lang="en-ZA" sz="1900" b="1" i="1" dirty="0"/>
              <a:t>States that by 2030: Marine and coastal ecosystems will be healthier, more resilient and have benefitted from restoration and protection efforts for over at least a decade.</a:t>
            </a:r>
          </a:p>
          <a:p>
            <a:endParaRPr lang="en-US" dirty="0"/>
          </a:p>
          <a:p>
            <a:endParaRPr lang="en-US" dirty="0"/>
          </a:p>
          <a:p>
            <a:r>
              <a:rPr lang="en-ZA" sz="2400" dirty="0"/>
              <a:t>It is believed that those small individual actions that one does for the Swartkops estuary today, will have a larger impact in the future. This is one of the reasons why communities that are staying around these catchment areas cannot be left without being educated on the importance of keeping these areas protected. </a:t>
            </a:r>
            <a:endParaRPr lang="en-US" sz="2400" dirty="0"/>
          </a:p>
        </p:txBody>
      </p:sp>
      <p:pic>
        <p:nvPicPr>
          <p:cNvPr id="13" name="Picture 7">
            <a:extLst>
              <a:ext uri="{FF2B5EF4-FFF2-40B4-BE49-F238E27FC236}">
                <a16:creationId xmlns:a16="http://schemas.microsoft.com/office/drawing/2014/main" id="{916EA635-D932-482D-AFD1-FE20C9239C4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22812" y="4089048"/>
            <a:ext cx="3388487" cy="2540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
            <a:extLst>
              <a:ext uri="{FF2B5EF4-FFF2-40B4-BE49-F238E27FC236}">
                <a16:creationId xmlns:a16="http://schemas.microsoft.com/office/drawing/2014/main" id="{073AEB7B-27D4-4307-A8CB-1EE8C5167550}"/>
              </a:ext>
            </a:extLst>
          </p:cNvPr>
          <p:cNvPicPr>
            <a:picLocks noGrp="1" noChangeAspect="1" noChangeArrowheads="1"/>
          </p:cNvPicPr>
          <p:nvPr>
            <p:ph type="pic" idx="1"/>
          </p:nvPr>
        </p:nvPicPr>
        <p:blipFill>
          <a:blip r:embed="rId3">
            <a:lum contrast="30000"/>
            <a:extLst>
              <a:ext uri="{28A0092B-C50C-407E-A947-70E740481C1C}">
                <a14:useLocalDpi xmlns:a14="http://schemas.microsoft.com/office/drawing/2010/main" val="0"/>
              </a:ext>
            </a:extLst>
          </a:blip>
          <a:srcRect l="2524" r="2524"/>
          <a:stretch>
            <a:fillRect/>
          </a:stretch>
        </p:blipFill>
        <p:spPr bwMode="auto">
          <a:xfrm>
            <a:off x="8279447" y="4089048"/>
            <a:ext cx="3217228" cy="2540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7" descr="PIC_0092">
            <a:extLst>
              <a:ext uri="{FF2B5EF4-FFF2-40B4-BE49-F238E27FC236}">
                <a16:creationId xmlns:a16="http://schemas.microsoft.com/office/drawing/2014/main" id="{3454C968-5310-4F4D-8D39-610F9AF5D6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5615" y="596548"/>
            <a:ext cx="4497705" cy="33794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229399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60A6212-7889-4B58-B03C-4D55658B13EA}"/>
              </a:ext>
            </a:extLst>
          </p:cNvPr>
          <p:cNvPicPr>
            <a:picLocks noChangeAspect="1"/>
          </p:cNvPicPr>
          <p:nvPr/>
        </p:nvPicPr>
        <p:blipFill>
          <a:blip r:embed="rId2"/>
          <a:stretch>
            <a:fillRect/>
          </a:stretch>
        </p:blipFill>
        <p:spPr>
          <a:xfrm>
            <a:off x="533400" y="727710"/>
            <a:ext cx="4577080" cy="3432810"/>
          </a:xfrm>
          <a:prstGeom prst="rect">
            <a:avLst/>
          </a:prstGeom>
        </p:spPr>
      </p:pic>
    </p:spTree>
    <p:extLst>
      <p:ext uri="{BB962C8B-B14F-4D97-AF65-F5344CB8AC3E}">
        <p14:creationId xmlns:p14="http://schemas.microsoft.com/office/powerpoint/2010/main" val="2589931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Pearl\Pictures\Sanitation folder\swartkops-river.jpg">
            <a:extLst>
              <a:ext uri="{FF2B5EF4-FFF2-40B4-BE49-F238E27FC236}">
                <a16:creationId xmlns:a16="http://schemas.microsoft.com/office/drawing/2014/main" id="{029A747A-DAA7-4F07-89C7-AFE2910C29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031" y="609600"/>
            <a:ext cx="5059680" cy="37947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9">
            <a:extLst>
              <a:ext uri="{FF2B5EF4-FFF2-40B4-BE49-F238E27FC236}">
                <a16:creationId xmlns:a16="http://schemas.microsoft.com/office/drawing/2014/main" id="{A0254A9C-3BB4-47CA-BAA7-5A124079C0D1}"/>
              </a:ext>
            </a:extLst>
          </p:cNvPr>
          <p:cNvPicPr>
            <a:picLocks noChangeAspect="1"/>
          </p:cNvPicPr>
          <p:nvPr/>
        </p:nvPicPr>
        <p:blipFill>
          <a:blip r:embed="rId3">
            <a:extLst>
              <a:ext uri="{28A0092B-C50C-407E-A947-70E740481C1C}">
                <a14:useLocalDpi xmlns:a14="http://schemas.microsoft.com/office/drawing/2010/main" val="0"/>
              </a:ext>
            </a:extLst>
          </a:blip>
          <a:srcRect t="3757"/>
          <a:stretch>
            <a:fillRect/>
          </a:stretch>
        </p:blipFill>
        <p:spPr bwMode="auto">
          <a:xfrm>
            <a:off x="6390290" y="2965760"/>
            <a:ext cx="5059679" cy="35707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24865F18-D718-43B9-843B-8D938611B0C8}"/>
              </a:ext>
            </a:extLst>
          </p:cNvPr>
          <p:cNvSpPr txBox="1"/>
          <p:nvPr/>
        </p:nvSpPr>
        <p:spPr>
          <a:xfrm>
            <a:off x="6537960" y="777240"/>
            <a:ext cx="5425440" cy="369332"/>
          </a:xfrm>
          <a:prstGeom prst="rect">
            <a:avLst/>
          </a:prstGeom>
          <a:noFill/>
        </p:spPr>
        <p:txBody>
          <a:bodyPr wrap="square" rtlCol="0">
            <a:spAutoFit/>
          </a:bodyPr>
          <a:lstStyle/>
          <a:p>
            <a:r>
              <a:rPr lang="en-US" dirty="0"/>
              <a:t>SWARTKOPS BACK TO ITS FORMER GLORY</a:t>
            </a:r>
          </a:p>
        </p:txBody>
      </p:sp>
    </p:spTree>
    <p:extLst>
      <p:ext uri="{BB962C8B-B14F-4D97-AF65-F5344CB8AC3E}">
        <p14:creationId xmlns:p14="http://schemas.microsoft.com/office/powerpoint/2010/main" val="3700731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1EFEC-1EE6-45D1-978F-BAC56D9E36C8}"/>
              </a:ext>
            </a:extLst>
          </p:cNvPr>
          <p:cNvSpPr>
            <a:spLocks noGrp="1"/>
          </p:cNvSpPr>
          <p:nvPr>
            <p:ph type="title"/>
          </p:nvPr>
        </p:nvSpPr>
        <p:spPr/>
        <p:txBody>
          <a:bodyPr>
            <a:normAutofit/>
          </a:bodyPr>
          <a:lstStyle/>
          <a:p>
            <a:pPr algn="ctr"/>
            <a:r>
              <a:rPr lang="en-US" sz="3600" dirty="0">
                <a:latin typeface="+mn-lt"/>
              </a:rPr>
              <a:t>ACTION PLAN</a:t>
            </a:r>
          </a:p>
        </p:txBody>
      </p:sp>
      <p:sp>
        <p:nvSpPr>
          <p:cNvPr id="5" name="Content Placeholder 4">
            <a:extLst>
              <a:ext uri="{FF2B5EF4-FFF2-40B4-BE49-F238E27FC236}">
                <a16:creationId xmlns:a16="http://schemas.microsoft.com/office/drawing/2014/main" id="{A4CCD717-A0D0-4164-9CE2-809F1F84DE67}"/>
              </a:ext>
            </a:extLst>
          </p:cNvPr>
          <p:cNvSpPr>
            <a:spLocks noGrp="1"/>
          </p:cNvSpPr>
          <p:nvPr>
            <p:ph sz="half" idx="1"/>
          </p:nvPr>
        </p:nvSpPr>
        <p:spPr/>
        <p:txBody>
          <a:bodyPr>
            <a:normAutofit/>
          </a:bodyPr>
          <a:lstStyle/>
          <a:p>
            <a:pPr>
              <a:buFont typeface="Wingdings" panose="05000000000000000000" pitchFamily="2" charset="2"/>
              <a:buChar char="§"/>
            </a:pPr>
            <a:r>
              <a:rPr lang="en-US" sz="2000" dirty="0"/>
              <a:t>To  approach councilor's office  - to get buy-in for the community empowerment waste management project, namely, “UNGAY’BULALI- UZOY’DINGA” (Don’t destroy, You might need it one day)</a:t>
            </a:r>
          </a:p>
          <a:p>
            <a:pPr>
              <a:buFont typeface="Wingdings" panose="05000000000000000000" pitchFamily="2" charset="2"/>
              <a:buChar char="§"/>
            </a:pPr>
            <a:r>
              <a:rPr lang="en-US" sz="2000" dirty="0"/>
              <a:t>(Project would  focus on community development which would capacitate co-operatives and youth structures that stays within the river banks about waste management: waste identification, how to sort at source; recycling and upcycling</a:t>
            </a:r>
          </a:p>
          <a:p>
            <a:pPr>
              <a:buFont typeface="Wingdings" panose="05000000000000000000" pitchFamily="2" charset="2"/>
              <a:buChar char="§"/>
            </a:pPr>
            <a:r>
              <a:rPr lang="en-US" sz="2000" dirty="0"/>
              <a:t>Do hands-on activities; </a:t>
            </a:r>
            <a:r>
              <a:rPr lang="en-US" sz="2000" dirty="0" err="1"/>
              <a:t>ie</a:t>
            </a:r>
            <a:r>
              <a:rPr lang="en-US" sz="2000" dirty="0"/>
              <a:t>. Eco-bricks making, </a:t>
            </a:r>
          </a:p>
          <a:p>
            <a:pPr>
              <a:buFont typeface="Wingdings" panose="05000000000000000000" pitchFamily="2" charset="2"/>
              <a:buChar char="§"/>
            </a:pPr>
            <a:r>
              <a:rPr lang="en-US" sz="2000" dirty="0"/>
              <a:t>Encourage them to acknowledge Enviro Calendar Days</a:t>
            </a:r>
          </a:p>
          <a:p>
            <a:pPr>
              <a:buFont typeface="Wingdings" panose="05000000000000000000" pitchFamily="2" charset="2"/>
              <a:buChar char="§"/>
            </a:pPr>
            <a:endParaRPr lang="en-US" sz="2000" dirty="0"/>
          </a:p>
          <a:p>
            <a:pPr>
              <a:buFont typeface="Wingdings" panose="05000000000000000000" pitchFamily="2" charset="2"/>
              <a:buChar char="§"/>
            </a:pPr>
            <a:endParaRPr lang="en-US" sz="2000" dirty="0"/>
          </a:p>
          <a:p>
            <a:pPr marL="0" indent="0">
              <a:buNone/>
            </a:pPr>
            <a:endParaRPr lang="en-US" sz="2000" dirty="0"/>
          </a:p>
          <a:p>
            <a:pPr>
              <a:buFont typeface="Wingdings" panose="05000000000000000000" pitchFamily="2" charset="2"/>
              <a:buChar char="§"/>
            </a:pPr>
            <a:endParaRPr lang="en-US" sz="2000" dirty="0"/>
          </a:p>
        </p:txBody>
      </p:sp>
      <p:pic>
        <p:nvPicPr>
          <p:cNvPr id="4" name="Content Placeholder 5" descr="http://clicdp.web.cern.ch/sites/clicdp.web.cern.ch/files/Question-mark.jpg">
            <a:extLst>
              <a:ext uri="{FF2B5EF4-FFF2-40B4-BE49-F238E27FC236}">
                <a16:creationId xmlns:a16="http://schemas.microsoft.com/office/drawing/2014/main" id="{F7C3E11E-B9DF-4E38-B893-40FC4B3832E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6280" y="1"/>
            <a:ext cx="1991102" cy="221536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 name="Picture 3">
            <a:extLst>
              <a:ext uri="{FF2B5EF4-FFF2-40B4-BE49-F238E27FC236}">
                <a16:creationId xmlns:a16="http://schemas.microsoft.com/office/drawing/2014/main" id="{298D3789-8767-4F61-97EA-C8E7C0E68E2A}"/>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810959" y="2407921"/>
            <a:ext cx="4542842" cy="29848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55125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2247A-4378-4AB1-BB92-EF399D232B76}"/>
              </a:ext>
            </a:extLst>
          </p:cNvPr>
          <p:cNvSpPr>
            <a:spLocks noGrp="1"/>
          </p:cNvSpPr>
          <p:nvPr>
            <p:ph type="title"/>
          </p:nvPr>
        </p:nvSpPr>
        <p:spPr/>
        <p:txBody>
          <a:bodyPr>
            <a:normAutofit/>
          </a:bodyPr>
          <a:lstStyle/>
          <a:p>
            <a:r>
              <a:rPr lang="en-US" sz="3200" dirty="0">
                <a:latin typeface="+mn-lt"/>
              </a:rPr>
              <a:t>INTERNATIONAL COASTAL CLEAN-UP DAY (SEPTEMBER)</a:t>
            </a:r>
          </a:p>
        </p:txBody>
      </p:sp>
      <p:sp>
        <p:nvSpPr>
          <p:cNvPr id="5" name="Content Placeholder 4">
            <a:extLst>
              <a:ext uri="{FF2B5EF4-FFF2-40B4-BE49-F238E27FC236}">
                <a16:creationId xmlns:a16="http://schemas.microsoft.com/office/drawing/2014/main" id="{105F5601-1DFF-4D74-B207-6E897F33716D}"/>
              </a:ext>
            </a:extLst>
          </p:cNvPr>
          <p:cNvSpPr>
            <a:spLocks noGrp="1"/>
          </p:cNvSpPr>
          <p:nvPr>
            <p:ph idx="1"/>
          </p:nvPr>
        </p:nvSpPr>
        <p:spPr/>
        <p:txBody>
          <a:bodyPr/>
          <a:lstStyle/>
          <a:p>
            <a:r>
              <a:rPr lang="en-US" dirty="0"/>
              <a:t>To ask Cllr for 25 adults (co-operatives)</a:t>
            </a:r>
          </a:p>
          <a:p>
            <a:r>
              <a:rPr lang="en-US" dirty="0"/>
              <a:t>Organize NMBM Waste section to be part of the event</a:t>
            </a:r>
          </a:p>
          <a:p>
            <a:r>
              <a:rPr lang="en-US" dirty="0"/>
              <a:t>Forward Invites to DEDEAT, DEA, ISUZU, ECPTA , etc.</a:t>
            </a:r>
          </a:p>
          <a:p>
            <a:r>
              <a:rPr lang="en-US" dirty="0"/>
              <a:t>Do clean up</a:t>
            </a:r>
          </a:p>
          <a:p>
            <a:endParaRPr lang="en-US" dirty="0"/>
          </a:p>
        </p:txBody>
      </p:sp>
    </p:spTree>
    <p:extLst>
      <p:ext uri="{BB962C8B-B14F-4D97-AF65-F5344CB8AC3E}">
        <p14:creationId xmlns:p14="http://schemas.microsoft.com/office/powerpoint/2010/main" val="9284987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TM04033917[[fn=Berlin]]</Template>
  <TotalTime>782</TotalTime>
  <Words>601</Words>
  <Application>Microsoft Office PowerPoint</Application>
  <PresentationFormat>Widescreen</PresentationFormat>
  <Paragraphs>48</Paragraphs>
  <Slides>13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Wingdings</vt:lpstr>
      <vt:lpstr>Office Theme</vt:lpstr>
      <vt:lpstr>“UNGAY’BULALI-UZOY’DINGA” COMMUNITY EMPOWERMENT PROGRAM  FOR  SOWETO-ON-SEA COMMUNITY </vt:lpstr>
      <vt:lpstr>BACKGROUND</vt:lpstr>
      <vt:lpstr>NEWS PAPER CLIP</vt:lpstr>
      <vt:lpstr>WASTE MANAGEMENT</vt:lpstr>
      <vt:lpstr>Sustainable Development Goal 14- Life below Water: </vt:lpstr>
      <vt:lpstr>PowerPoint Presentation</vt:lpstr>
      <vt:lpstr>PowerPoint Presentation</vt:lpstr>
      <vt:lpstr>ACTION PLAN</vt:lpstr>
      <vt:lpstr>INTERNATIONAL COASTAL CLEAN-UP DAY (SEPTEMBER)</vt:lpstr>
      <vt:lpstr>FISH WIRE NETS FOR RECYCLABLES</vt:lpstr>
      <vt:lpstr>FOLLOW-UP PROGRAM</vt:lpstr>
      <vt:lpstr>FOLLOW-UP VISITS</vt:lpstr>
      <vt:lpstr>FUTURE PLANS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Karlien</dc:creator>
  <cp:lastModifiedBy>Karlien</cp:lastModifiedBy>
  <cp:revision>53</cp:revision>
  <dcterms:created xsi:type="dcterms:W3CDTF">2021-06-21T14:45:31Z</dcterms:created>
  <dcterms:modified xsi:type="dcterms:W3CDTF">2021-07-01T23:48:16Z</dcterms:modified>
</cp:coreProperties>
</file>